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8F67BD-4681-4DDB-9A13-51968C61FCEA}" type="datetimeFigureOut">
              <a:rPr lang="ar-EG" smtClean="0"/>
              <a:pPr/>
              <a:t>20/04/1432</a:t>
            </a:fld>
            <a:endParaRPr lang="ar-EG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68B48-EEE2-4FF3-AC08-4218849FE3B7}" type="slidenum">
              <a:rPr lang="ar-EG" smtClean="0"/>
              <a:pPr/>
              <a:t>‹#›</a:t>
            </a:fld>
            <a:endParaRPr lang="ar-EG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Risk TIA	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57158" y="3214686"/>
            <a:ext cx="7854696" cy="17526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5800" dirty="0" smtClean="0">
                <a:cs typeface="Aharoni" pitchFamily="2" charset="-79"/>
              </a:rPr>
              <a:t>BY</a:t>
            </a:r>
            <a:r>
              <a:rPr lang="en-US" dirty="0" smtClean="0">
                <a:cs typeface="Aharoni" pitchFamily="2" charset="-79"/>
              </a:rPr>
              <a:t> </a:t>
            </a:r>
            <a:endParaRPr lang="en-US" sz="5800" b="1" dirty="0" smtClean="0"/>
          </a:p>
          <a:p>
            <a:pPr algn="ctr"/>
            <a:r>
              <a:rPr lang="en-US" sz="9000" b="1" dirty="0" smtClean="0"/>
              <a:t>Dr: Hazem K Alhewag </a:t>
            </a:r>
          </a:p>
          <a:p>
            <a:pPr algn="ctr"/>
            <a:r>
              <a:rPr lang="en-US" sz="5900" b="1" dirty="0" smtClean="0"/>
              <a:t>Lecture of neurology </a:t>
            </a:r>
          </a:p>
          <a:p>
            <a:pPr algn="ctr"/>
            <a:r>
              <a:rPr lang="en-US" sz="5900" b="1" dirty="0" smtClean="0"/>
              <a:t>Sohag Faculty of medicine</a:t>
            </a:r>
            <a:endParaRPr lang="ar-EG" sz="59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Management</a:t>
            </a:r>
            <a:endParaRPr lang="ar-EG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The main objective  in management  of patients with TIA is detection of high risk patients and rapid intervention </a:t>
            </a:r>
            <a:r>
              <a:rPr lang="en-US" dirty="0" smtClean="0"/>
              <a:t> </a:t>
            </a:r>
            <a:r>
              <a:rPr lang="en-US" dirty="0" smtClean="0"/>
              <a:t>as soon as possible because the time window for recurrence is too short.</a:t>
            </a:r>
          </a:p>
          <a:p>
            <a:pPr algn="just" rtl="0"/>
            <a:r>
              <a:rPr lang="en-US" dirty="0" smtClean="0"/>
              <a:t>So hospitalization is mandatory :</a:t>
            </a:r>
          </a:p>
          <a:p>
            <a:pPr algn="just" rtl="0"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 To rapidly achievement of investigation and early intervention with the risk.</a:t>
            </a:r>
          </a:p>
          <a:p>
            <a:pPr algn="just" rtl="0"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 Early interference by thrombolytic therapy if stroke  occur.  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/>
              <a:t>I</a:t>
            </a:r>
            <a:r>
              <a:rPr lang="en-US" b="1" i="1" dirty="0" smtClean="0"/>
              <a:t>nvestigation</a:t>
            </a:r>
            <a:endParaRPr lang="ar-EG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Laboratory : routine lab ( glucose , lipids profile, ……)</a:t>
            </a:r>
          </a:p>
          <a:p>
            <a:pPr algn="l" rtl="0"/>
            <a:r>
              <a:rPr lang="en-US" dirty="0" smtClean="0"/>
              <a:t>Imaging: CT or MRI brain or MRI DWI if possible </a:t>
            </a:r>
          </a:p>
          <a:p>
            <a:pPr algn="l" rtl="0"/>
            <a:r>
              <a:rPr lang="en-US" dirty="0" smtClean="0"/>
              <a:t>Imaging of carotid and vertebral circulation: Doppler or CT angiography or MRA .</a:t>
            </a:r>
          </a:p>
          <a:p>
            <a:pPr algn="l" rtl="0"/>
            <a:r>
              <a:rPr lang="en-US" dirty="0" smtClean="0"/>
              <a:t>Echocardiography and ECG monitoring.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If all previous investigations are  negative  searching for other risk factors  as (Vasculopathies , coagulopathies, sickle cell disease, ….)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Medical treatment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3200" dirty="0" smtClean="0"/>
              <a:t>Antiplatelet : either aspirin alone or with clopidiogrel</a:t>
            </a:r>
          </a:p>
          <a:p>
            <a:pPr algn="just" rtl="0"/>
            <a:r>
              <a:rPr lang="en-US" sz="3200" dirty="0" smtClean="0"/>
              <a:t>Anticoagulant : in presence of showering of emboli either clinically or by TCD or  in presence of AF.</a:t>
            </a:r>
          </a:p>
          <a:p>
            <a:pPr algn="just" rtl="0"/>
            <a:r>
              <a:rPr lang="en-US" sz="3200" dirty="0" smtClean="0"/>
              <a:t>Control of blood pressure .</a:t>
            </a:r>
          </a:p>
          <a:p>
            <a:pPr algn="just" rtl="0"/>
            <a:r>
              <a:rPr lang="en-US" sz="3200" dirty="0" smtClean="0"/>
              <a:t>Use of cholesterol lowering agents</a:t>
            </a:r>
          </a:p>
          <a:p>
            <a:pPr algn="just" rtl="0">
              <a:buNone/>
            </a:pPr>
            <a:endParaRPr lang="ar-E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Surgical treatment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Endarterectomy or endovascular surgery by stinting and Pallone dilation for carotid stenosis :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rgbClr val="CC0066"/>
                </a:solidFill>
              </a:rPr>
              <a:t>Early intervention with stenotic lesions within 1</a:t>
            </a:r>
            <a:r>
              <a:rPr lang="en-US" b="1" i="1" baseline="30000" dirty="0" smtClean="0">
                <a:solidFill>
                  <a:srgbClr val="CC0066"/>
                </a:solidFill>
              </a:rPr>
              <a:t>st</a:t>
            </a:r>
            <a:r>
              <a:rPr lang="en-US" b="1" i="1" dirty="0" smtClean="0">
                <a:solidFill>
                  <a:srgbClr val="CC0066"/>
                </a:solidFill>
              </a:rPr>
              <a:t> two weeks  reduce the 5 year risk of stoke recurrence  up to 34% .</a:t>
            </a:r>
          </a:p>
          <a:p>
            <a:pPr algn="ctr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Carotid Endarterectomy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Endaretrectomy are more superior than endovascular surgery in the following situations :</a:t>
            </a:r>
          </a:p>
          <a:p>
            <a:pPr algn="l" rtl="0"/>
            <a:r>
              <a:rPr lang="en-US" dirty="0" smtClean="0"/>
              <a:t>Proximal carotid stenosis </a:t>
            </a:r>
          </a:p>
          <a:p>
            <a:pPr algn="l" rtl="0"/>
            <a:r>
              <a:rPr lang="en-US" dirty="0" smtClean="0"/>
              <a:t>More than 50% stenosis  and not sever stenosis (near total occlusion)</a:t>
            </a:r>
          </a:p>
          <a:p>
            <a:pPr algn="l" rtl="0"/>
            <a:r>
              <a:rPr lang="en-US" dirty="0" smtClean="0"/>
              <a:t>Age &gt; 70 years </a:t>
            </a:r>
          </a:p>
          <a:p>
            <a:pPr algn="l" rtl="0"/>
            <a:r>
              <a:rPr lang="en-US" dirty="0" smtClean="0"/>
              <a:t>Plaque instability </a:t>
            </a:r>
          </a:p>
          <a:p>
            <a:pPr algn="l" rtl="0"/>
            <a:r>
              <a:rPr lang="en-US" dirty="0" smtClean="0"/>
              <a:t>Male </a:t>
            </a:r>
            <a:r>
              <a:rPr lang="en-US" dirty="0" err="1" smtClean="0"/>
              <a:t>patiens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/>
          <a:lstStyle/>
          <a:p>
            <a:pPr algn="ctr" rtl="0"/>
            <a:r>
              <a:rPr lang="en-US" b="1" i="1" u="sng" dirty="0" smtClean="0">
                <a:solidFill>
                  <a:srgbClr val="FF0000"/>
                </a:solidFill>
              </a:rPr>
              <a:t>Endovascular  surgery</a:t>
            </a:r>
            <a:endParaRPr lang="ar-EG" b="1" i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Endovascular surgery are more superior than endarterectomy in the following situations</a:t>
            </a:r>
            <a:r>
              <a:rPr lang="en-US" sz="3600" dirty="0" smtClean="0"/>
              <a:t>: </a:t>
            </a:r>
          </a:p>
          <a:p>
            <a:pPr algn="l" rtl="0"/>
            <a:r>
              <a:rPr lang="en-US" sz="3600" dirty="0" smtClean="0"/>
              <a:t>Unavailable specialized center of carotid endarterectomy</a:t>
            </a:r>
          </a:p>
          <a:p>
            <a:pPr algn="l" rtl="0"/>
            <a:r>
              <a:rPr lang="en-US" sz="3600" dirty="0" smtClean="0"/>
              <a:t>Patients with distal ICA or MCR stenosis</a:t>
            </a:r>
          </a:p>
          <a:p>
            <a:pPr algn="l" rtl="0"/>
            <a:r>
              <a:rPr lang="en-US" sz="3600" dirty="0" smtClean="0"/>
              <a:t>Patients unfit for surgery</a:t>
            </a:r>
          </a:p>
          <a:p>
            <a:pPr algn="l" rtl="0"/>
            <a:r>
              <a:rPr lang="en-US" sz="3600" dirty="0" smtClean="0"/>
              <a:t>Posterior circulation stenosis </a:t>
            </a:r>
          </a:p>
          <a:p>
            <a:pPr algn="l" rtl="0">
              <a:buNone/>
            </a:pP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57224" y="1428736"/>
            <a:ext cx="7215238" cy="38576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ar-SA" sz="5400" b="1" cap="all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risk of TIA</a:t>
            </a:r>
            <a:endParaRPr lang="ar-EG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0034" y="2143116"/>
            <a:ext cx="4040188" cy="659352"/>
          </a:xfrm>
        </p:spPr>
        <p:txBody>
          <a:bodyPr/>
          <a:lstStyle/>
          <a:p>
            <a:pPr algn="ctr"/>
            <a:r>
              <a:rPr lang="en-US" dirty="0" smtClean="0"/>
              <a:t>Neurological Risk</a:t>
            </a:r>
            <a:endParaRPr lang="ar-EG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>
          <a:xfrm>
            <a:off x="4643438" y="2071678"/>
            <a:ext cx="4041775" cy="654843"/>
          </a:xfrm>
        </p:spPr>
        <p:txBody>
          <a:bodyPr/>
          <a:lstStyle/>
          <a:p>
            <a:pPr algn="ctr"/>
            <a:r>
              <a:rPr lang="en-US" dirty="0" smtClean="0"/>
              <a:t>Cardiac Risk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257676" cy="3845720"/>
          </a:xfrm>
        </p:spPr>
        <p:txBody>
          <a:bodyPr/>
          <a:lstStyle/>
          <a:p>
            <a:pPr marL="514350" indent="-514350" algn="ctr" rtl="0">
              <a:buNone/>
            </a:pPr>
            <a:endParaRPr lang="en-US" dirty="0" smtClean="0"/>
          </a:p>
          <a:p>
            <a:pPr marL="514350" indent="-514350" algn="ctr" rtl="0">
              <a:buNone/>
            </a:pPr>
            <a:endParaRPr lang="en-US" dirty="0" smtClean="0"/>
          </a:p>
          <a:p>
            <a:pPr marL="514350" indent="-514350" algn="ctr" rtl="0">
              <a:buNone/>
            </a:pPr>
            <a:r>
              <a:rPr lang="en-US" sz="2400" dirty="0" smtClean="0"/>
              <a:t>    Recurrence  </a:t>
            </a:r>
            <a:r>
              <a:rPr lang="en-US" sz="2400" dirty="0" smtClean="0"/>
              <a:t>of </a:t>
            </a:r>
            <a:r>
              <a:rPr lang="en-US" sz="2400" dirty="0" smtClean="0"/>
              <a:t>CVS  mainly major and disabling  ischemic stroke  after TIA</a:t>
            </a:r>
            <a:endParaRPr lang="en-US" sz="2400" dirty="0" smtClean="0"/>
          </a:p>
          <a:p>
            <a:pPr marL="514350" indent="-514350" algn="ctr" rtl="0">
              <a:buNone/>
            </a:pPr>
            <a:endParaRPr lang="en-US" dirty="0" smtClean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3438" y="2500306"/>
            <a:ext cx="4041775" cy="3845720"/>
          </a:xfrm>
        </p:spPr>
        <p:txBody>
          <a:bodyPr/>
          <a:lstStyle/>
          <a:p>
            <a:pPr algn="ctr">
              <a:buNone/>
            </a:pPr>
            <a:endParaRPr lang="ar-EG" dirty="0" smtClean="0"/>
          </a:p>
          <a:p>
            <a:pPr algn="ctr" rtl="0">
              <a:buNone/>
            </a:pPr>
            <a:r>
              <a:rPr lang="ar-EG" dirty="0" smtClean="0"/>
              <a:t>  </a:t>
            </a:r>
            <a:r>
              <a:rPr lang="en-US" dirty="0" smtClean="0"/>
              <a:t> </a:t>
            </a:r>
          </a:p>
          <a:p>
            <a:pPr algn="ctr" rtl="0">
              <a:buNone/>
            </a:pPr>
            <a:r>
              <a:rPr lang="en-US" dirty="0" smtClean="0"/>
              <a:t>Cardiac  events</a:t>
            </a:r>
          </a:p>
          <a:p>
            <a:pPr algn="ctr" rtl="0">
              <a:buNone/>
            </a:pPr>
            <a:r>
              <a:rPr lang="en-US" dirty="0" smtClean="0"/>
              <a:t>Either fatal, non-fatal myocardial infarction or sudden presumed cardiac </a:t>
            </a:r>
            <a:r>
              <a:rPr lang="ar-EG" dirty="0" smtClean="0"/>
              <a:t> </a:t>
            </a:r>
            <a:r>
              <a:rPr lang="en-US" dirty="0" smtClean="0"/>
              <a:t>death after TIA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2960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Recurrence  of CVS</a:t>
            </a:r>
            <a:br>
              <a:rPr lang="en-US" dirty="0" smtClean="0"/>
            </a:br>
            <a:r>
              <a:rPr lang="en-US" dirty="0" smtClean="0"/>
              <a:t>	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About  </a:t>
            </a:r>
            <a:r>
              <a:rPr lang="en-US" b="1" dirty="0" smtClean="0">
                <a:solidFill>
                  <a:srgbClr val="FF0000"/>
                </a:solidFill>
              </a:rPr>
              <a:t>15-20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of patients with CVS give a history  of  preceding TIA.</a:t>
            </a:r>
          </a:p>
          <a:p>
            <a:pPr algn="l" rtl="0"/>
            <a:r>
              <a:rPr lang="en-US" dirty="0" smtClean="0"/>
              <a:t>Several  studies  reported that patient with Major stroke, TIA having occurred during the preceding 7 </a:t>
            </a:r>
            <a:r>
              <a:rPr lang="en-US" dirty="0" smtClean="0"/>
              <a:t>days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40%  </a:t>
            </a:r>
            <a:r>
              <a:rPr lang="en-US" dirty="0" smtClean="0"/>
              <a:t>of patients </a:t>
            </a:r>
            <a:r>
              <a:rPr lang="en-US" dirty="0" smtClean="0"/>
              <a:t>and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15-20 %  </a:t>
            </a:r>
            <a:r>
              <a:rPr lang="en-US" dirty="0" smtClean="0"/>
              <a:t>within </a:t>
            </a:r>
            <a:r>
              <a:rPr lang="en-US" dirty="0" smtClean="0"/>
              <a:t>the preceding 1 month .(</a:t>
            </a:r>
            <a:r>
              <a:rPr lang="en-US" sz="2400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lovett et al. 2003, Hill et al. 2004, Rothwell and Wallow 2005</a:t>
            </a:r>
            <a:r>
              <a:rPr lang="en-US" dirty="0" smtClean="0"/>
              <a:t>)</a:t>
            </a:r>
          </a:p>
          <a:p>
            <a:pPr algn="l" rtl="0"/>
            <a:r>
              <a:rPr lang="en-US" b="1" i="1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the </a:t>
            </a:r>
            <a:r>
              <a:rPr lang="en-US" dirty="0" smtClean="0"/>
              <a:t>timing of the preceding TIA in patient with stroke indicating that time window for prevention is </a:t>
            </a:r>
            <a:r>
              <a:rPr lang="en-US" dirty="0" smtClean="0"/>
              <a:t> very short </a:t>
            </a:r>
            <a:r>
              <a:rPr lang="en-US" dirty="0" smtClean="0"/>
              <a:t>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 smtClean="0"/>
              <a:t>Cardiac Risk</a:t>
            </a:r>
            <a:r>
              <a:rPr lang="ar-EG" dirty="0" smtClean="0"/>
              <a:t/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The risk of serious cardiac  events either fatal, non-fatal myocardial infarction or sudden presumed cardiac death reported in  </a:t>
            </a:r>
            <a:r>
              <a:rPr lang="en-US" dirty="0" smtClean="0">
                <a:solidFill>
                  <a:srgbClr val="FF0000"/>
                </a:solidFill>
              </a:rPr>
              <a:t>3-5%</a:t>
            </a:r>
            <a:r>
              <a:rPr lang="en-US" dirty="0" smtClean="0"/>
              <a:t> of patients in the first</a:t>
            </a:r>
            <a:r>
              <a:rPr lang="en-US" dirty="0" smtClean="0">
                <a:solidFill>
                  <a:srgbClr val="FF0000"/>
                </a:solidFill>
              </a:rPr>
              <a:t> 30 </a:t>
            </a:r>
            <a:r>
              <a:rPr lang="en-US" dirty="0" smtClean="0"/>
              <a:t>days after TIA.  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All of previous  serious vascular events  can be prevented by controlling of vascular risk  </a:t>
            </a:r>
            <a:r>
              <a:rPr lang="en-US" dirty="0" smtClean="0">
                <a:solidFill>
                  <a:srgbClr val="FF0000"/>
                </a:solidFill>
              </a:rPr>
              <a:t>factors </a:t>
            </a:r>
            <a:r>
              <a:rPr lang="en-US" dirty="0" smtClean="0">
                <a:solidFill>
                  <a:srgbClr val="FF0000"/>
                </a:solidFill>
              </a:rPr>
              <a:t>and antithrombotic  drugs .</a:t>
            </a:r>
            <a:endParaRPr lang="ar-E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of high risk patients</a:t>
            </a:r>
            <a:endParaRPr lang="ar-EG" dirty="0"/>
          </a:p>
        </p:txBody>
      </p:sp>
      <p:sp>
        <p:nvSpPr>
          <p:cNvPr id="4" name="عنصر نائب للن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l" rtl="0">
              <a:buFont typeface="+mj-lt"/>
              <a:buAutoNum type="arabicPeriod"/>
            </a:pPr>
            <a:endParaRPr lang="en-US" sz="3600" dirty="0" smtClean="0"/>
          </a:p>
          <a:p>
            <a:pPr marL="742950" indent="-742950" algn="l" rtl="0">
              <a:buFont typeface="+mj-lt"/>
              <a:buAutoNum type="arabicPeriod"/>
            </a:pPr>
            <a:r>
              <a:rPr lang="en-US" sz="3600" dirty="0" smtClean="0"/>
              <a:t>According to clinical features of TIA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dirty="0" smtClean="0"/>
              <a:t>According to vascular territories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dirty="0" smtClean="0"/>
              <a:t>According to underlying pathology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dirty="0" smtClean="0"/>
              <a:t>According to imaging studies </a:t>
            </a: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785942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Risk according to clinical features of TIA was assisted by</a:t>
            </a:r>
            <a:r>
              <a:rPr lang="en-US" sz="3600" b="1" i="1" u="sng" dirty="0" smtClean="0">
                <a:solidFill>
                  <a:srgbClr val="FF0000"/>
                </a:solidFill>
              </a:rPr>
              <a:t> ABCD</a:t>
            </a:r>
            <a:r>
              <a:rPr lang="en-US" sz="1800" b="1" i="1" u="sng" dirty="0" smtClean="0">
                <a:solidFill>
                  <a:srgbClr val="FF0000"/>
                </a:solidFill>
              </a:rPr>
              <a:t>2</a:t>
            </a:r>
            <a:r>
              <a:rPr lang="en-US" sz="3600" b="1" i="1" u="sng" dirty="0" smtClean="0">
                <a:solidFill>
                  <a:srgbClr val="FF0000"/>
                </a:solidFill>
              </a:rPr>
              <a:t> score: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ar-EG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928802"/>
            <a:ext cx="8086724" cy="4714908"/>
          </a:xfrm>
          <a:solidFill>
            <a:schemeClr val="bg2"/>
          </a:solidFill>
          <a:ln cmpd="thickThin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woPt" dir="t"/>
          </a:scene3d>
          <a:sp3d prstMaterial="matte">
            <a:bevelT prst="relaxedInset"/>
            <a:bevelB/>
          </a:sp3d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 (A) </a:t>
            </a:r>
            <a:r>
              <a:rPr lang="en-US" sz="2400" b="1" i="1" u="sng" dirty="0" smtClean="0"/>
              <a:t>Age:</a:t>
            </a:r>
            <a:r>
              <a:rPr lang="en-US" sz="2400" b="1" i="1" dirty="0" smtClean="0"/>
              <a:t>                               </a:t>
            </a:r>
            <a:r>
              <a:rPr lang="en-US" sz="2400" b="1" i="1" dirty="0" smtClean="0">
                <a:solidFill>
                  <a:srgbClr val="00B050"/>
                </a:solidFill>
              </a:rPr>
              <a:t>&gt; 60 years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1   point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 (B) </a:t>
            </a:r>
            <a:r>
              <a:rPr lang="en-US" sz="2400" b="1" i="1" u="sng" dirty="0" smtClean="0"/>
              <a:t>Blood pressure:</a:t>
            </a:r>
            <a:r>
              <a:rPr lang="en-US" sz="2400" b="1" i="1" dirty="0" smtClean="0"/>
              <a:t>         </a:t>
            </a:r>
            <a:r>
              <a:rPr lang="en-US" sz="2400" b="1" i="1" dirty="0" smtClean="0">
                <a:solidFill>
                  <a:srgbClr val="00B050"/>
                </a:solidFill>
              </a:rPr>
              <a:t>&gt;  140/90   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1   point</a:t>
            </a:r>
            <a:r>
              <a:rPr lang="en-US" sz="2400" b="1" i="1" dirty="0" smtClean="0"/>
              <a:t> </a:t>
            </a:r>
          </a:p>
          <a:p>
            <a:pPr algn="l" rtl="0">
              <a:buNone/>
            </a:pP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(C</a:t>
            </a:r>
            <a:r>
              <a:rPr lang="en-US" sz="2400" b="1" i="1" dirty="0" smtClean="0">
                <a:solidFill>
                  <a:srgbClr val="FF0000"/>
                </a:solidFill>
              </a:rPr>
              <a:t>) </a:t>
            </a:r>
            <a:r>
              <a:rPr lang="en-US" sz="2400" b="1" i="1" dirty="0" smtClean="0"/>
              <a:t>C</a:t>
            </a:r>
            <a:r>
              <a:rPr lang="en-US" sz="2400" b="1" i="1" u="sng" dirty="0" smtClean="0"/>
              <a:t>linical Features </a:t>
            </a:r>
            <a:r>
              <a:rPr lang="en-US" sz="2400" b="1" i="1" dirty="0" smtClean="0"/>
              <a:t>:   </a:t>
            </a:r>
            <a:r>
              <a:rPr lang="en-US" sz="2400" b="1" i="1" dirty="0" smtClean="0">
                <a:solidFill>
                  <a:srgbClr val="00B050"/>
                </a:solidFill>
              </a:rPr>
              <a:t>weakness</a:t>
            </a:r>
            <a:r>
              <a:rPr lang="en-US" sz="2400" b="1" i="1" dirty="0" smtClean="0"/>
              <a:t>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2   point</a:t>
            </a:r>
          </a:p>
          <a:p>
            <a:pPr algn="l" rtl="0">
              <a:buNone/>
            </a:pPr>
            <a:r>
              <a:rPr lang="en-US" sz="2400" b="1" i="1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                                          speech   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1   point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                                                    </a:t>
            </a:r>
            <a:r>
              <a:rPr lang="en-US" sz="2400" b="1" i="1" dirty="0" smtClean="0">
                <a:solidFill>
                  <a:srgbClr val="00B050"/>
                </a:solidFill>
              </a:rPr>
              <a:t>visual     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0  point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(D) </a:t>
            </a:r>
            <a:r>
              <a:rPr lang="en-US" sz="2400" b="1" i="1" u="sng" dirty="0" smtClean="0"/>
              <a:t>Duration of Attack</a:t>
            </a:r>
            <a:r>
              <a:rPr lang="en-US" sz="2400" b="1" i="1" dirty="0" smtClean="0"/>
              <a:t>:     </a:t>
            </a:r>
            <a:r>
              <a:rPr lang="en-US" sz="2400" b="1" i="1" dirty="0" smtClean="0">
                <a:solidFill>
                  <a:srgbClr val="00B050"/>
                </a:solidFill>
              </a:rPr>
              <a:t>&lt; 10 min 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0  point</a:t>
            </a:r>
          </a:p>
          <a:p>
            <a:pPr algn="l" rtl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                         &gt; 10 min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1   point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00B050"/>
                </a:solidFill>
              </a:rPr>
              <a:t>                                                    &gt; 60 min                  </a:t>
            </a:r>
            <a:r>
              <a:rPr lang="en-US" sz="2400" b="1" i="1" dirty="0" smtClean="0">
                <a:solidFill>
                  <a:srgbClr val="0070C0"/>
                </a:solidFill>
              </a:rPr>
              <a:t>2   </a:t>
            </a:r>
            <a:r>
              <a:rPr lang="en-US" sz="2400" b="1" i="1" dirty="0" smtClean="0">
                <a:solidFill>
                  <a:srgbClr val="0070C0"/>
                </a:solidFill>
              </a:rPr>
              <a:t>point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(D) </a:t>
            </a:r>
            <a:r>
              <a:rPr lang="en-US" sz="2400" b="1" i="1" u="sng" dirty="0" smtClean="0"/>
              <a:t>Diabetes : </a:t>
            </a:r>
            <a:r>
              <a:rPr lang="en-US" sz="2400" b="1" i="1" dirty="0" smtClean="0"/>
              <a:t>                    </a:t>
            </a:r>
            <a:r>
              <a:rPr lang="en-US" sz="2400" b="1" i="1" dirty="0" smtClean="0">
                <a:solidFill>
                  <a:srgbClr val="00B050"/>
                </a:solidFill>
              </a:rPr>
              <a:t>    If  present             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1   point</a:t>
            </a:r>
          </a:p>
          <a:p>
            <a:pPr algn="l" rtl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patient was higher risk if total score more than </a:t>
            </a:r>
            <a:r>
              <a:rPr lang="en-US" sz="3600" b="1" u="sng" dirty="0" smtClean="0">
                <a:solidFill>
                  <a:srgbClr val="FF0000"/>
                </a:solidFill>
              </a:rPr>
              <a:t>5  </a:t>
            </a:r>
            <a:endParaRPr lang="ar-EG" sz="36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i="1" dirty="0" smtClean="0"/>
              <a:t>Risk according to underlying pathology</a:t>
            </a:r>
            <a:endParaRPr lang="ar-EG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/>
              <a:t>Recurrent  stroke  risk  was higher in patients  with TIA that affecting  large arterial territory.</a:t>
            </a:r>
          </a:p>
          <a:p>
            <a:pPr algn="just" rtl="0"/>
            <a:r>
              <a:rPr lang="en-US" sz="3200" dirty="0" smtClean="0"/>
              <a:t>Also patients with  carotid stenosis  more than 50%  show  very high risk of recurrence</a:t>
            </a:r>
          </a:p>
          <a:p>
            <a:pPr algn="just" rtl="0"/>
            <a:r>
              <a:rPr lang="en-US" sz="3200" dirty="0" smtClean="0"/>
              <a:t>Also patient with </a:t>
            </a:r>
            <a:r>
              <a:rPr lang="en-US" sz="3200" dirty="0" err="1" smtClean="0"/>
              <a:t>cardioembolic</a:t>
            </a:r>
            <a:r>
              <a:rPr lang="en-US" sz="3200" dirty="0" smtClean="0"/>
              <a:t> </a:t>
            </a:r>
            <a:r>
              <a:rPr lang="en-US" sz="3200" dirty="0" smtClean="0"/>
              <a:t>TIA  show very high risk of recurrence </a:t>
            </a:r>
            <a:endParaRPr lang="ar-E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7729534" cy="1071562"/>
          </a:xfrm>
        </p:spPr>
        <p:txBody>
          <a:bodyPr>
            <a:noAutofit/>
          </a:bodyPr>
          <a:lstStyle/>
          <a:p>
            <a:pPr algn="ctr"/>
            <a:r>
              <a:rPr lang="en-US" sz="4800" b="1" i="1" dirty="0" smtClean="0"/>
              <a:t>Risk of recurrence by vascular territories</a:t>
            </a:r>
            <a:endParaRPr lang="ar-EG" sz="48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4174830"/>
          </a:xfrm>
        </p:spPr>
        <p:txBody>
          <a:bodyPr>
            <a:normAutofit/>
          </a:bodyPr>
          <a:lstStyle/>
          <a:p>
            <a:pPr algn="just" rtl="0"/>
            <a:r>
              <a:rPr lang="en-US" sz="3600" dirty="0" smtClean="0"/>
              <a:t>Patients  with monocular events are  associated with low risk of recurrence.      </a:t>
            </a:r>
          </a:p>
          <a:p>
            <a:pPr algn="just" rtl="0"/>
            <a:r>
              <a:rPr lang="en-US" sz="3600" dirty="0" smtClean="0"/>
              <a:t>Patients with posterior circulation stroke  show higher risk  of recurrence than anterior circulation stroke.</a:t>
            </a:r>
          </a:p>
          <a:p>
            <a:pPr algn="just" rtl="0"/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4400" b="1" i="1" dirty="0" smtClean="0"/>
              <a:t>Risk according </a:t>
            </a:r>
            <a:r>
              <a:rPr lang="en-US" sz="4400" b="1" i="1" dirty="0" smtClean="0"/>
              <a:t>to imaging studies </a:t>
            </a:r>
            <a:r>
              <a:rPr lang="ar-EG" sz="5400" dirty="0" smtClean="0"/>
              <a:t/>
            </a:r>
            <a:br>
              <a:rPr lang="ar-EG" sz="5400" dirty="0" smtClean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i="1" u="sng" dirty="0" smtClean="0">
                <a:solidFill>
                  <a:srgbClr val="FF0000"/>
                </a:solidFill>
              </a:rPr>
              <a:t>CT Brain</a:t>
            </a:r>
            <a:r>
              <a:rPr lang="en-US" dirty="0" smtClean="0"/>
              <a:t>:  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-Presence of  old infarction on CT increase of risk  of recurrence . 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-Also appearance of new lesions 48 hours  after TIA is highly predictive of stroke recurrence .</a:t>
            </a:r>
          </a:p>
          <a:p>
            <a:pPr algn="l" rtl="0"/>
            <a:r>
              <a:rPr lang="en-US" b="1" i="1" u="sng" dirty="0" smtClean="0">
                <a:solidFill>
                  <a:srgbClr val="FF0000"/>
                </a:solidFill>
              </a:rPr>
              <a:t>Diffusion- weighted MRI</a:t>
            </a:r>
            <a:r>
              <a:rPr lang="en-US" dirty="0" smtClean="0"/>
              <a:t>:                                                                                              </a:t>
            </a:r>
          </a:p>
          <a:p>
            <a:pPr algn="l" rtl="0">
              <a:buNone/>
            </a:pPr>
            <a:r>
              <a:rPr lang="en-US" dirty="0" smtClean="0"/>
              <a:t>   Presence of ischemic lesion 0n MRI-DWI </a:t>
            </a:r>
            <a:r>
              <a:rPr lang="en-US" dirty="0" smtClean="0"/>
              <a:t>is highly </a:t>
            </a:r>
            <a:r>
              <a:rPr lang="en-US" dirty="0" smtClean="0"/>
              <a:t>predictive </a:t>
            </a:r>
            <a:r>
              <a:rPr lang="en-US" dirty="0" smtClean="0"/>
              <a:t>of stroke </a:t>
            </a:r>
            <a:r>
              <a:rPr lang="en-US" dirty="0" smtClean="0"/>
              <a:t>recurrence .</a:t>
            </a:r>
          </a:p>
          <a:p>
            <a:pPr algn="l" rtl="0"/>
            <a:r>
              <a:rPr lang="en-US" b="1" i="1" u="sng" dirty="0" smtClean="0">
                <a:solidFill>
                  <a:srgbClr val="FF0000"/>
                </a:solidFill>
              </a:rPr>
              <a:t>Carotid Doppler :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en-US" dirty="0" smtClean="0"/>
              <a:t>&gt; 50% stenosis  or unstable carotid plaque.</a:t>
            </a:r>
          </a:p>
          <a:p>
            <a:pPr algn="l" rtl="0"/>
            <a:r>
              <a:rPr lang="en-US" b="1" i="1" u="sng" dirty="0" smtClean="0">
                <a:solidFill>
                  <a:srgbClr val="FF0000"/>
                </a:solidFill>
              </a:rPr>
              <a:t>Transcranial Doppler</a:t>
            </a:r>
            <a:r>
              <a:rPr lang="en-US" dirty="0" smtClean="0"/>
              <a:t>:                                                         Detection of microemboli.</a:t>
            </a:r>
          </a:p>
          <a:p>
            <a:pPr algn="l" rtl="0"/>
            <a:r>
              <a:rPr lang="en-US" b="1" i="1" u="sng" dirty="0" smtClean="0">
                <a:solidFill>
                  <a:srgbClr val="FF0000"/>
                </a:solidFill>
              </a:rPr>
              <a:t>Echocardiography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and ECG monitoring: 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    </a:t>
            </a:r>
            <a:r>
              <a:rPr lang="en-US" dirty="0" smtClean="0"/>
              <a:t>V</a:t>
            </a:r>
            <a:r>
              <a:rPr lang="en-US" dirty="0" smtClean="0"/>
              <a:t>alvular lesion and AF</a:t>
            </a:r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537</TotalTime>
  <Words>736</Words>
  <Application>Microsoft Office PowerPoint</Application>
  <PresentationFormat>عرض على الشاشة (3:4)‏</PresentationFormat>
  <Paragraphs>87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High Risk TIA  </vt:lpstr>
      <vt:lpstr>What is the risk of TIA</vt:lpstr>
      <vt:lpstr>      Recurrence  of CVS  </vt:lpstr>
      <vt:lpstr>Cardiac Risk </vt:lpstr>
      <vt:lpstr>Identification of high risk patients</vt:lpstr>
      <vt:lpstr>            Risk according to clinical features of TIA was assisted by ABCD2 score:  </vt:lpstr>
      <vt:lpstr>Risk according to underlying pathology</vt:lpstr>
      <vt:lpstr>Risk of recurrence by vascular territories</vt:lpstr>
      <vt:lpstr>Risk according to imaging studies  </vt:lpstr>
      <vt:lpstr>Management</vt:lpstr>
      <vt:lpstr>Investigation</vt:lpstr>
      <vt:lpstr>Medical treatment</vt:lpstr>
      <vt:lpstr>Surgical treatment</vt:lpstr>
      <vt:lpstr>Endovascular  surgery</vt:lpstr>
      <vt:lpstr>الشريحة 15</vt:lpstr>
    </vt:vector>
  </TitlesOfParts>
  <Company>EL MOSTAFA 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Risk TIA  </dc:title>
  <dc:creator>ENGINEER MOSTAFA ELIO AHMED</dc:creator>
  <cp:lastModifiedBy>ENGINEER MOSTAFA ELIO AHMED</cp:lastModifiedBy>
  <cp:revision>44</cp:revision>
  <dcterms:created xsi:type="dcterms:W3CDTF">2011-03-23T20:06:42Z</dcterms:created>
  <dcterms:modified xsi:type="dcterms:W3CDTF">2011-03-25T14:27:11Z</dcterms:modified>
</cp:coreProperties>
</file>